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4" r:id="rId6"/>
    <p:sldId id="265" r:id="rId7"/>
    <p:sldId id="263" r:id="rId8"/>
    <p:sldId id="261" r:id="rId9"/>
    <p:sldId id="262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2.svg>
</file>

<file path=ppt/media/image3.jpg>
</file>

<file path=ppt/media/image4.png>
</file>

<file path=ppt/media/image5.png>
</file>

<file path=ppt/media/image6.jp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531E1E-6FAA-42FC-A432-55ADD3BFE38E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2AF264-AAC8-4282-A506-D6AD4C56A3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0683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2AF264-AAC8-4282-A506-D6AD4C56A301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788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350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3893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433304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19555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806972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3462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87934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078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0427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7102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8221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0455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1592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09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7796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9621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03C85-CEC4-4CA4-80B3-3B63795AFD16}" type="datetimeFigureOut">
              <a:rPr lang="en-IN" smtClean="0"/>
              <a:t>25-07-2025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38F29E7-0C68-4183-9C48-FB8F50255C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2028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0D5A8E-233E-84E3-93F3-AB3587D02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389106"/>
            <a:ext cx="8911687" cy="1515894"/>
          </a:xfrm>
        </p:spPr>
        <p:txBody>
          <a:bodyPr/>
          <a:lstStyle/>
          <a:p>
            <a:r>
              <a:rPr lang="en-IN" b="1" dirty="0"/>
              <a:t>Problem Statement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AF53FF-92C7-C65B-A8F2-65C55B922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9617" y="1254868"/>
            <a:ext cx="10282136" cy="5428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900" b="1" dirty="0"/>
              <a:t>Automation in HR Ops: Automating HR On boarding and Communication Workflows : </a:t>
            </a:r>
          </a:p>
          <a:p>
            <a:pPr marL="0" indent="0">
              <a:buNone/>
            </a:pPr>
            <a:r>
              <a:rPr lang="en-IN" sz="1600" b="1" dirty="0"/>
              <a:t>Current State at LTC:</a:t>
            </a:r>
            <a:r>
              <a:rPr lang="en-IN" sz="1600" dirty="0"/>
              <a:t> HR Operations including (BGV, on boarding, payroll, and communication), and      	currently rely heavily on manual and repetitive tasks. These include: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400" dirty="0"/>
              <a:t>Extracting new joiner data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400" dirty="0"/>
              <a:t>Generating GIDs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400" dirty="0"/>
              <a:t>Sending appointment letters and on boarding emails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400" dirty="0"/>
              <a:t>Managing document submissions</a:t>
            </a:r>
          </a:p>
          <a:p>
            <a:pPr marL="0" indent="0">
              <a:buNone/>
            </a:pPr>
            <a:r>
              <a:rPr lang="en-IN" sz="1600" dirty="0"/>
              <a:t>	Such processes are </a:t>
            </a:r>
            <a:r>
              <a:rPr lang="en-IN" sz="1600" b="1" dirty="0"/>
              <a:t>time-consuming</a:t>
            </a:r>
            <a:r>
              <a:rPr lang="en-IN" sz="1600" dirty="0"/>
              <a:t>, </a:t>
            </a:r>
            <a:r>
              <a:rPr lang="en-IN" sz="1600" b="1" dirty="0"/>
              <a:t>error-prone</a:t>
            </a:r>
            <a:r>
              <a:rPr lang="en-IN" sz="1600" dirty="0"/>
              <a:t>, and </a:t>
            </a:r>
            <a:r>
              <a:rPr lang="en-IN" sz="1600" b="1" dirty="0"/>
              <a:t>lack scalability</a:t>
            </a:r>
            <a:r>
              <a:rPr lang="en-IN" sz="1600" dirty="0"/>
              <a:t>.</a:t>
            </a:r>
          </a:p>
          <a:p>
            <a:pPr marL="0" indent="0">
              <a:buNone/>
            </a:pPr>
            <a:endParaRPr lang="en-IN" sz="1600" dirty="0"/>
          </a:p>
          <a:p>
            <a:pPr marL="0" indent="0">
              <a:buNone/>
            </a:pPr>
            <a:r>
              <a:rPr lang="en-IN" sz="1700" b="1" dirty="0"/>
              <a:t>Proposed Solution: Integrated Automation System : </a:t>
            </a:r>
            <a:r>
              <a:rPr lang="en-IN" sz="1600" dirty="0"/>
              <a:t> A comprehensive system that can: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400" dirty="0"/>
              <a:t>✅ Extract and validate employee data from Excel files and documents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400" dirty="0"/>
              <a:t>🧾 Auto-generate GIDs and appointment letters using standardized formats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400" dirty="0"/>
              <a:t>📧 Automate personalized email communication throughout on boarding stages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400" dirty="0"/>
              <a:t>📥 Monitor inboxes, track document submissions, and update vetting statuses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1400" dirty="0"/>
              <a:t>🛡 Ensure secure archiving and compliance with document handling protocols</a:t>
            </a:r>
          </a:p>
          <a:p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559629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F8F507E-65B4-0B52-94DC-BD49E203E9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451" y="1133856"/>
            <a:ext cx="8705538" cy="4896866"/>
          </a:xfrm>
        </p:spPr>
      </p:pic>
    </p:spTree>
    <p:extLst>
      <p:ext uri="{BB962C8B-B14F-4D97-AF65-F5344CB8AC3E}">
        <p14:creationId xmlns:p14="http://schemas.microsoft.com/office/powerpoint/2010/main" val="2045315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E256C-3EC3-289B-75D7-CE06F87C6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9695" y="1"/>
            <a:ext cx="10029216" cy="729574"/>
          </a:xfrm>
        </p:spPr>
        <p:txBody>
          <a:bodyPr/>
          <a:lstStyle/>
          <a:p>
            <a:pPr algn="ctr"/>
            <a:r>
              <a:rPr lang="en-IN" b="1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34E2A-0567-9B63-32F0-75CC8A453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2885" y="651753"/>
            <a:ext cx="9821727" cy="620624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400" b="1" dirty="0"/>
              <a:t> High-Level Solution Design for Smart On board</a:t>
            </a:r>
            <a:endParaRPr lang="en-IN" sz="1400" dirty="0"/>
          </a:p>
          <a:p>
            <a:pPr marL="0" indent="0">
              <a:buNone/>
            </a:pPr>
            <a:r>
              <a:rPr lang="en-IN" sz="1100" b="1" dirty="0"/>
              <a:t>1. Creativity – Originality and Artistic Innovation</a:t>
            </a:r>
            <a:endParaRPr lang="en-IN" sz="11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AI-Driven Automation</a:t>
            </a:r>
            <a:r>
              <a:rPr lang="en-IN" sz="900" dirty="0"/>
              <a:t>: Uses cutting-edge AI for document validation, email monitoring, and contextual communication to reduce manual tasks and foster innovation.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Event-Driven Workflow Engine</a:t>
            </a:r>
            <a:r>
              <a:rPr lang="en-IN" sz="900" dirty="0"/>
              <a:t>: Triggers real-time actions based on dynamic rules (e.g., document submission, BGV completion).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Human-in-the-Loop Integration</a:t>
            </a:r>
            <a:r>
              <a:rPr lang="en-IN" sz="900" dirty="0"/>
              <a:t>: Combines AI with human review to ensure reliability and empathy in complex cases.</a:t>
            </a:r>
          </a:p>
          <a:p>
            <a:pPr marL="0" indent="0">
              <a:buNone/>
            </a:pPr>
            <a:r>
              <a:rPr lang="en-IN" sz="1100" b="1" dirty="0"/>
              <a:t>2. Design Quality – Seamless Design and Technology for an Exceptional Experience</a:t>
            </a:r>
            <a:endParaRPr lang="en-IN" sz="11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Modular Micro services Architecture</a:t>
            </a:r>
            <a:r>
              <a:rPr lang="en-IN" sz="900" dirty="0"/>
              <a:t>: Each function (e.g., email monitoring, document validation, BGV tracking) is built as an independent, reusable module.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API-First Design</a:t>
            </a:r>
            <a:r>
              <a:rPr lang="en-IN" sz="900" dirty="0"/>
              <a:t>: Enables integration with platforms like Workday, background verification services, and email systems.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Responsive UI/UX</a:t>
            </a:r>
            <a:r>
              <a:rPr lang="en-IN" sz="900" dirty="0"/>
              <a:t>: Designed with frameworks like React or Angular for a smooth experience across devices.</a:t>
            </a:r>
          </a:p>
          <a:p>
            <a:pPr marL="0" indent="0">
              <a:buNone/>
            </a:pPr>
            <a:r>
              <a:rPr lang="en-IN" sz="1100" b="1" dirty="0"/>
              <a:t>3. User Experience – Ease of Use and User Engagement</a:t>
            </a:r>
            <a:endParaRPr lang="en-IN" sz="11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Candidate Portal</a:t>
            </a:r>
            <a:r>
              <a:rPr lang="en-IN" sz="900" dirty="0"/>
              <a:t>: Personalized dashboard for candidates to upload documents, track progress, and stay informed.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HR Dashboard</a:t>
            </a:r>
            <a:r>
              <a:rPr lang="en-IN" sz="900" dirty="0"/>
              <a:t>: Centralized control panel for HR teams to monitor on boarding, make interventions, and configure workflows.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Smart Notifications</a:t>
            </a:r>
            <a:r>
              <a:rPr lang="en-IN" sz="900" dirty="0"/>
              <a:t>: Context-aware alerts via email, SMS, or in-app messaging to keep users engaged and up to date.</a:t>
            </a:r>
            <a:r>
              <a:rPr lang="en-IN" sz="900" b="1" dirty="0"/>
              <a:t> </a:t>
            </a:r>
            <a:endParaRPr lang="en-IN" sz="900" dirty="0"/>
          </a:p>
          <a:p>
            <a:pPr marL="0" indent="0">
              <a:buNone/>
            </a:pPr>
            <a:r>
              <a:rPr lang="en-IN" sz="1100" b="1" dirty="0"/>
              <a:t>4. Scalability and Maintainability – Future-Proof and Easy to Manage</a:t>
            </a:r>
            <a:endParaRPr lang="en-IN" sz="11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Cloud-Native Deployment</a:t>
            </a:r>
            <a:r>
              <a:rPr lang="en-IN" sz="900" dirty="0"/>
              <a:t>: Hosted on scalable cloud infrastructure (e.g., AWS, Azure, GCP) with auto-scaling and high availability.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CI/CD Pipeline</a:t>
            </a:r>
            <a:r>
              <a:rPr lang="en-IN" sz="900" dirty="0"/>
              <a:t>: Automated testing, deployment, and rollback mechanisms ensure rapid and safe delivery of updates.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Configuration-Driven Workflows</a:t>
            </a:r>
            <a:r>
              <a:rPr lang="en-IN" sz="900" dirty="0"/>
              <a:t>: Business rules and workflows are defined via configuration files or admin UI, allowing non-technical users to adapt the system without code changes.</a:t>
            </a:r>
          </a:p>
          <a:p>
            <a:pPr marL="0" indent="0">
              <a:buNone/>
            </a:pPr>
            <a:r>
              <a:rPr lang="en-IN" sz="1100" b="1" dirty="0"/>
              <a:t>5. Functionality &amp; Extendibility – Practical, Usable, and Expandable</a:t>
            </a:r>
            <a:endParaRPr lang="en-IN" sz="11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Core Functional Modules</a:t>
            </a:r>
            <a:r>
              <a:rPr lang="en-IN" sz="900" dirty="0"/>
              <a:t>: ▪ AI Document Validator ▪ Email Listener &amp; Parser ▪ Workflow Engine ▪ Communication Generator ▪ BGV Tracker ▪ Workday Integration (GID creation)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Extensibility Hooks</a:t>
            </a:r>
            <a:r>
              <a:rPr lang="en-IN" sz="900" dirty="0"/>
              <a:t>: Plugin-based architecture allows easy addition of new modules (e.g., integration with other HRMS, additional verification services).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sz="900" b="1" dirty="0"/>
              <a:t>Audit &amp; Compliance Layer</a:t>
            </a:r>
            <a:r>
              <a:rPr lang="en-IN" sz="900" dirty="0"/>
              <a:t>: Tracks all actions and decisions for transparency and regulatory compliance.</a:t>
            </a:r>
          </a:p>
        </p:txBody>
      </p:sp>
    </p:spTree>
    <p:extLst>
      <p:ext uri="{BB962C8B-B14F-4D97-AF65-F5344CB8AC3E}">
        <p14:creationId xmlns:p14="http://schemas.microsoft.com/office/powerpoint/2010/main" val="3838824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F02B83-7DD8-B79C-2E6A-FE4D2B373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7265" y="191385"/>
            <a:ext cx="9686261" cy="6464595"/>
          </a:xfrm>
        </p:spPr>
        <p:txBody>
          <a:bodyPr/>
          <a:lstStyle/>
          <a:p>
            <a:pPr algn="r"/>
            <a:endParaRPr lang="en-IN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4D78F0C-BCF3-2347-3695-58715CF171EE}"/>
              </a:ext>
            </a:extLst>
          </p:cNvPr>
          <p:cNvSpPr/>
          <p:nvPr/>
        </p:nvSpPr>
        <p:spPr>
          <a:xfrm>
            <a:off x="3342623" y="1064937"/>
            <a:ext cx="6441421" cy="556935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/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B4CD70BE-CC39-F425-03F9-687EC0649D5E}"/>
              </a:ext>
            </a:extLst>
          </p:cNvPr>
          <p:cNvSpPr/>
          <p:nvPr/>
        </p:nvSpPr>
        <p:spPr>
          <a:xfrm>
            <a:off x="3891579" y="223712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Interview process</a:t>
            </a:r>
          </a:p>
        </p:txBody>
      </p:sp>
      <p:sp>
        <p:nvSpPr>
          <p:cNvPr id="86" name="Diamond 85">
            <a:extLst>
              <a:ext uri="{FF2B5EF4-FFF2-40B4-BE49-F238E27FC236}">
                <a16:creationId xmlns:a16="http://schemas.microsoft.com/office/drawing/2014/main" id="{243FFA61-CF80-5684-0DCC-ED28FF85594D}"/>
              </a:ext>
            </a:extLst>
          </p:cNvPr>
          <p:cNvSpPr/>
          <p:nvPr/>
        </p:nvSpPr>
        <p:spPr>
          <a:xfrm>
            <a:off x="3891579" y="542268"/>
            <a:ext cx="786766" cy="521993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selected</a:t>
            </a: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3BF3B344-8C67-ABFC-4E60-A88FC571D0CA}"/>
              </a:ext>
            </a:extLst>
          </p:cNvPr>
          <p:cNvSpPr/>
          <p:nvPr/>
        </p:nvSpPr>
        <p:spPr>
          <a:xfrm>
            <a:off x="4923455" y="705791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Communication Feedback</a:t>
            </a: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E0A75AB2-C946-59AB-00D2-D48F916574BD}"/>
              </a:ext>
            </a:extLst>
          </p:cNvPr>
          <p:cNvSpPr/>
          <p:nvPr/>
        </p:nvSpPr>
        <p:spPr>
          <a:xfrm>
            <a:off x="5976603" y="698795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Archive Information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2A763A3-98A3-7EB9-27A4-9A506036BA55}"/>
              </a:ext>
            </a:extLst>
          </p:cNvPr>
          <p:cNvSpPr/>
          <p:nvPr/>
        </p:nvSpPr>
        <p:spPr>
          <a:xfrm>
            <a:off x="6961802" y="688634"/>
            <a:ext cx="558164" cy="21526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Stop</a:t>
            </a: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19A4B7D7-3DEF-9E0A-BF12-0F4020C359D6}"/>
              </a:ext>
            </a:extLst>
          </p:cNvPr>
          <p:cNvSpPr/>
          <p:nvPr/>
        </p:nvSpPr>
        <p:spPr>
          <a:xfrm>
            <a:off x="3891579" y="1198549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 sz="1200" b="1">
                <a:solidFill>
                  <a:srgbClr val="000000"/>
                </a:solidFill>
              </a:defRPr>
            </a:pPr>
            <a:r>
              <a:rPr lang="en-IN" sz="400" b="1" dirty="0">
                <a:latin typeface="Aptos Display" panose="020B0004020202020204" pitchFamily="34" charset="0"/>
              </a:rPr>
              <a:t>On-</a:t>
            </a:r>
            <a:r>
              <a:rPr lang="en-IN" sz="400" b="1" dirty="0" err="1">
                <a:latin typeface="Aptos Display" panose="020B0004020202020204" pitchFamily="34" charset="0"/>
              </a:rPr>
              <a:t>BoardPro</a:t>
            </a:r>
            <a:r>
              <a:rPr lang="en-IN" sz="400" b="1" dirty="0">
                <a:latin typeface="Aptos Display" panose="020B0004020202020204" pitchFamily="34" charset="0"/>
              </a:rPr>
              <a:t> UI</a:t>
            </a: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B45B0973-4C7D-2BB3-B922-219664DE6B9F}"/>
              </a:ext>
            </a:extLst>
          </p:cNvPr>
          <p:cNvSpPr/>
          <p:nvPr/>
        </p:nvSpPr>
        <p:spPr>
          <a:xfrm>
            <a:off x="3891579" y="1536050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Data Consent &amp; Preliminary doc collection</a:t>
            </a: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CF1FFBEE-A206-830A-160D-4F1DE60C2A29}"/>
              </a:ext>
            </a:extLst>
          </p:cNvPr>
          <p:cNvSpPr/>
          <p:nvPr/>
        </p:nvSpPr>
        <p:spPr>
          <a:xfrm>
            <a:off x="3891579" y="1873257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Document validation By AI Agent</a:t>
            </a: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AFF7CDFF-D162-A282-101C-FD4CD9B261E2}"/>
              </a:ext>
            </a:extLst>
          </p:cNvPr>
          <p:cNvSpPr/>
          <p:nvPr/>
        </p:nvSpPr>
        <p:spPr>
          <a:xfrm>
            <a:off x="3891579" y="2226687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Candidate Offer Letter</a:t>
            </a:r>
          </a:p>
        </p:txBody>
      </p:sp>
      <p:sp>
        <p:nvSpPr>
          <p:cNvPr id="94" name="Diamond 93">
            <a:extLst>
              <a:ext uri="{FF2B5EF4-FFF2-40B4-BE49-F238E27FC236}">
                <a16:creationId xmlns:a16="http://schemas.microsoft.com/office/drawing/2014/main" id="{1E9148AA-DFF8-5EF9-8C78-FDCDE7DDF1C8}"/>
              </a:ext>
            </a:extLst>
          </p:cNvPr>
          <p:cNvSpPr/>
          <p:nvPr/>
        </p:nvSpPr>
        <p:spPr>
          <a:xfrm>
            <a:off x="3891579" y="2549503"/>
            <a:ext cx="786766" cy="528320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Accepted</a:t>
            </a: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229E2E8B-B3AB-A974-ED53-196C397606D8}"/>
              </a:ext>
            </a:extLst>
          </p:cNvPr>
          <p:cNvSpPr/>
          <p:nvPr/>
        </p:nvSpPr>
        <p:spPr>
          <a:xfrm>
            <a:off x="3891579" y="3239359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Initiate BGV</a:t>
            </a: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84589068-4445-A925-E6F1-1721572828AF}"/>
              </a:ext>
            </a:extLst>
          </p:cNvPr>
          <p:cNvSpPr/>
          <p:nvPr/>
        </p:nvSpPr>
        <p:spPr>
          <a:xfrm>
            <a:off x="6896560" y="2711308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Archive Information</a:t>
            </a:r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545A29CF-4C3D-E14F-F1B9-F120E61F21A9}"/>
              </a:ext>
            </a:extLst>
          </p:cNvPr>
          <p:cNvSpPr/>
          <p:nvPr/>
        </p:nvSpPr>
        <p:spPr>
          <a:xfrm>
            <a:off x="4910120" y="2713954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Renegotiate/correction</a:t>
            </a:r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0969D6A0-F98A-2EE6-49CE-F3DD6060B080}"/>
              </a:ext>
            </a:extLst>
          </p:cNvPr>
          <p:cNvSpPr/>
          <p:nvPr/>
        </p:nvSpPr>
        <p:spPr>
          <a:xfrm>
            <a:off x="3891579" y="5270964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Generate GID</a:t>
            </a: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064F8AF5-AD9F-84E3-770A-5BC9DCF8D51E}"/>
              </a:ext>
            </a:extLst>
          </p:cNvPr>
          <p:cNvSpPr/>
          <p:nvPr/>
        </p:nvSpPr>
        <p:spPr>
          <a:xfrm>
            <a:off x="4910120" y="3715670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Communication Feedback</a:t>
            </a:r>
          </a:p>
        </p:txBody>
      </p:sp>
      <p:sp>
        <p:nvSpPr>
          <p:cNvPr id="100" name="Rectangle: Rounded Corners 99">
            <a:extLst>
              <a:ext uri="{FF2B5EF4-FFF2-40B4-BE49-F238E27FC236}">
                <a16:creationId xmlns:a16="http://schemas.microsoft.com/office/drawing/2014/main" id="{A30DC983-F2DB-9404-23A7-1FB8ACA0FC1B}"/>
              </a:ext>
            </a:extLst>
          </p:cNvPr>
          <p:cNvSpPr/>
          <p:nvPr/>
        </p:nvSpPr>
        <p:spPr>
          <a:xfrm>
            <a:off x="4910120" y="5749554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Archive Information</a:t>
            </a:r>
          </a:p>
        </p:txBody>
      </p:sp>
      <p:sp>
        <p:nvSpPr>
          <p:cNvPr id="101" name="Rectangle: Rounded Corners 100">
            <a:extLst>
              <a:ext uri="{FF2B5EF4-FFF2-40B4-BE49-F238E27FC236}">
                <a16:creationId xmlns:a16="http://schemas.microsoft.com/office/drawing/2014/main" id="{2EAC5341-DF05-D0AE-48A6-1CA9F3C07A7F}"/>
              </a:ext>
            </a:extLst>
          </p:cNvPr>
          <p:cNvSpPr/>
          <p:nvPr/>
        </p:nvSpPr>
        <p:spPr>
          <a:xfrm>
            <a:off x="3891579" y="4254950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Joining follow-up &amp;date conformation</a:t>
            </a:r>
          </a:p>
        </p:txBody>
      </p:sp>
      <p:sp>
        <p:nvSpPr>
          <p:cNvPr id="102" name="Rectangle: Rounded Corners 101">
            <a:extLst>
              <a:ext uri="{FF2B5EF4-FFF2-40B4-BE49-F238E27FC236}">
                <a16:creationId xmlns:a16="http://schemas.microsoft.com/office/drawing/2014/main" id="{F9A32092-DBCB-4F39-E11D-9DDCC7F5B8AD}"/>
              </a:ext>
            </a:extLst>
          </p:cNvPr>
          <p:cNvSpPr/>
          <p:nvPr/>
        </p:nvSpPr>
        <p:spPr>
          <a:xfrm>
            <a:off x="5935961" y="4759039"/>
            <a:ext cx="786766" cy="194945"/>
          </a:xfrm>
          <a:prstGeom prst="roundRect">
            <a:avLst>
              <a:gd name="adj" fmla="val 1764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Archive Information</a:t>
            </a:r>
          </a:p>
        </p:txBody>
      </p:sp>
      <p:sp>
        <p:nvSpPr>
          <p:cNvPr id="103" name="Rectangle: Rounded Corners 102">
            <a:extLst>
              <a:ext uri="{FF2B5EF4-FFF2-40B4-BE49-F238E27FC236}">
                <a16:creationId xmlns:a16="http://schemas.microsoft.com/office/drawing/2014/main" id="{80DF9FB5-2B85-8140-7107-350C2C9B3E02}"/>
              </a:ext>
            </a:extLst>
          </p:cNvPr>
          <p:cNvSpPr/>
          <p:nvPr/>
        </p:nvSpPr>
        <p:spPr>
          <a:xfrm>
            <a:off x="5890563" y="3711409"/>
            <a:ext cx="786766" cy="19494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Archive Information</a:t>
            </a:r>
          </a:p>
        </p:txBody>
      </p:sp>
      <p:sp>
        <p:nvSpPr>
          <p:cNvPr id="104" name="Diamond 103">
            <a:extLst>
              <a:ext uri="{FF2B5EF4-FFF2-40B4-BE49-F238E27FC236}">
                <a16:creationId xmlns:a16="http://schemas.microsoft.com/office/drawing/2014/main" id="{80E875A0-23F2-3FDF-1FAF-C0787A086384}"/>
              </a:ext>
            </a:extLst>
          </p:cNvPr>
          <p:cNvSpPr/>
          <p:nvPr/>
        </p:nvSpPr>
        <p:spPr>
          <a:xfrm>
            <a:off x="5890563" y="2544620"/>
            <a:ext cx="786766" cy="528320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Accepted</a:t>
            </a:r>
          </a:p>
        </p:txBody>
      </p:sp>
      <p:sp>
        <p:nvSpPr>
          <p:cNvPr id="105" name="Diamond 104">
            <a:extLst>
              <a:ext uri="{FF2B5EF4-FFF2-40B4-BE49-F238E27FC236}">
                <a16:creationId xmlns:a16="http://schemas.microsoft.com/office/drawing/2014/main" id="{1A5D82D6-37C6-1790-5621-EFBEF5D0571B}"/>
              </a:ext>
            </a:extLst>
          </p:cNvPr>
          <p:cNvSpPr/>
          <p:nvPr/>
        </p:nvSpPr>
        <p:spPr>
          <a:xfrm>
            <a:off x="3891579" y="3542714"/>
            <a:ext cx="786766" cy="528320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Success</a:t>
            </a:r>
          </a:p>
        </p:txBody>
      </p:sp>
      <p:sp>
        <p:nvSpPr>
          <p:cNvPr id="106" name="Diamond 105">
            <a:extLst>
              <a:ext uri="{FF2B5EF4-FFF2-40B4-BE49-F238E27FC236}">
                <a16:creationId xmlns:a16="http://schemas.microsoft.com/office/drawing/2014/main" id="{8BF7A952-4E05-23A0-82DE-CC401A9365E7}"/>
              </a:ext>
            </a:extLst>
          </p:cNvPr>
          <p:cNvSpPr/>
          <p:nvPr/>
        </p:nvSpPr>
        <p:spPr>
          <a:xfrm>
            <a:off x="3891579" y="5582867"/>
            <a:ext cx="786766" cy="528320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Joined</a:t>
            </a:r>
          </a:p>
        </p:txBody>
      </p:sp>
      <p:sp>
        <p:nvSpPr>
          <p:cNvPr id="107" name="Diamond 106">
            <a:extLst>
              <a:ext uri="{FF2B5EF4-FFF2-40B4-BE49-F238E27FC236}">
                <a16:creationId xmlns:a16="http://schemas.microsoft.com/office/drawing/2014/main" id="{46300C7F-0C16-9132-1C85-880DAC2EE8E7}"/>
              </a:ext>
            </a:extLst>
          </p:cNvPr>
          <p:cNvSpPr/>
          <p:nvPr/>
        </p:nvSpPr>
        <p:spPr>
          <a:xfrm>
            <a:off x="3891579" y="4596829"/>
            <a:ext cx="786766" cy="528320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Is Joining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6F129EFC-B01A-1E9C-F610-5D87FB1AB2B6}"/>
              </a:ext>
            </a:extLst>
          </p:cNvPr>
          <p:cNvSpPr/>
          <p:nvPr/>
        </p:nvSpPr>
        <p:spPr>
          <a:xfrm>
            <a:off x="7889547" y="2711308"/>
            <a:ext cx="558164" cy="21526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Stop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B68D008-E5CF-703B-7A53-3965A5E35DE2}"/>
              </a:ext>
            </a:extLst>
          </p:cNvPr>
          <p:cNvSpPr/>
          <p:nvPr/>
        </p:nvSpPr>
        <p:spPr>
          <a:xfrm>
            <a:off x="6905296" y="3699242"/>
            <a:ext cx="558164" cy="21526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Stop</a:t>
            </a:r>
          </a:p>
        </p:txBody>
      </p:sp>
      <p:sp>
        <p:nvSpPr>
          <p:cNvPr id="110" name="Diamond 109">
            <a:extLst>
              <a:ext uri="{FF2B5EF4-FFF2-40B4-BE49-F238E27FC236}">
                <a16:creationId xmlns:a16="http://schemas.microsoft.com/office/drawing/2014/main" id="{2C344449-F7B1-3A92-B2CC-DA42135E50A6}"/>
              </a:ext>
            </a:extLst>
          </p:cNvPr>
          <p:cNvSpPr/>
          <p:nvPr/>
        </p:nvSpPr>
        <p:spPr>
          <a:xfrm>
            <a:off x="4910120" y="4592352"/>
            <a:ext cx="786766" cy="528320"/>
          </a:xfrm>
          <a:prstGeom prst="diamond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Want’s to Join Another Day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25A5FA57-B936-B6C8-F012-706BABEFE24F}"/>
              </a:ext>
            </a:extLst>
          </p:cNvPr>
          <p:cNvSpPr/>
          <p:nvPr/>
        </p:nvSpPr>
        <p:spPr>
          <a:xfrm>
            <a:off x="6961802" y="4748878"/>
            <a:ext cx="558164" cy="21526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Stop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60020AFD-DD18-809D-7119-79F1BC699F78}"/>
              </a:ext>
            </a:extLst>
          </p:cNvPr>
          <p:cNvSpPr/>
          <p:nvPr/>
        </p:nvSpPr>
        <p:spPr>
          <a:xfrm>
            <a:off x="5903898" y="5739393"/>
            <a:ext cx="558164" cy="21526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Stop</a:t>
            </a: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BDF6AACD-10DA-07E5-B9A4-90132CEAD122}"/>
              </a:ext>
            </a:extLst>
          </p:cNvPr>
          <p:cNvSpPr/>
          <p:nvPr/>
        </p:nvSpPr>
        <p:spPr>
          <a:xfrm>
            <a:off x="4005880" y="6276649"/>
            <a:ext cx="558164" cy="21526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400" b="1" dirty="0">
                <a:latin typeface="Aptos Display" panose="020B0004020202020204" pitchFamily="34" charset="0"/>
              </a:rPr>
              <a:t>Stop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09DCA9D8-C9A4-6E00-49ED-EFFA7A1B5E5B}"/>
              </a:ext>
            </a:extLst>
          </p:cNvPr>
          <p:cNvCxnSpPr>
            <a:endCxn id="85" idx="0"/>
          </p:cNvCxnSpPr>
          <p:nvPr/>
        </p:nvCxnSpPr>
        <p:spPr>
          <a:xfrm>
            <a:off x="4284962" y="89832"/>
            <a:ext cx="0" cy="133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324B53AA-3950-424E-E578-2A42E5BDB456}"/>
              </a:ext>
            </a:extLst>
          </p:cNvPr>
          <p:cNvCxnSpPr>
            <a:stCxn id="85" idx="2"/>
            <a:endCxn id="86" idx="0"/>
          </p:cNvCxnSpPr>
          <p:nvPr/>
        </p:nvCxnSpPr>
        <p:spPr>
          <a:xfrm>
            <a:off x="4284962" y="418657"/>
            <a:ext cx="0" cy="123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7F6655CD-FAED-B63B-E09D-840D7BC97576}"/>
              </a:ext>
            </a:extLst>
          </p:cNvPr>
          <p:cNvCxnSpPr>
            <a:stCxn id="86" idx="3"/>
            <a:endCxn id="87" idx="1"/>
          </p:cNvCxnSpPr>
          <p:nvPr/>
        </p:nvCxnSpPr>
        <p:spPr>
          <a:xfrm flipV="1">
            <a:off x="4678345" y="803264"/>
            <a:ext cx="24511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BD98AF91-09D5-2768-D6FF-043E5A87062E}"/>
              </a:ext>
            </a:extLst>
          </p:cNvPr>
          <p:cNvCxnSpPr>
            <a:stCxn id="87" idx="3"/>
            <a:endCxn id="88" idx="1"/>
          </p:cNvCxnSpPr>
          <p:nvPr/>
        </p:nvCxnSpPr>
        <p:spPr>
          <a:xfrm flipV="1">
            <a:off x="5710221" y="796268"/>
            <a:ext cx="266382" cy="6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14F25640-EC6F-6197-510D-D7863242204F}"/>
              </a:ext>
            </a:extLst>
          </p:cNvPr>
          <p:cNvCxnSpPr>
            <a:stCxn id="88" idx="3"/>
            <a:endCxn id="89" idx="2"/>
          </p:cNvCxnSpPr>
          <p:nvPr/>
        </p:nvCxnSpPr>
        <p:spPr>
          <a:xfrm flipV="1">
            <a:off x="6763369" y="796267"/>
            <a:ext cx="19843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1F470858-14D3-E801-977B-69C002B3AA54}"/>
              </a:ext>
            </a:extLst>
          </p:cNvPr>
          <p:cNvCxnSpPr>
            <a:stCxn id="86" idx="2"/>
            <a:endCxn id="90" idx="0"/>
          </p:cNvCxnSpPr>
          <p:nvPr/>
        </p:nvCxnSpPr>
        <p:spPr>
          <a:xfrm>
            <a:off x="4284962" y="1064261"/>
            <a:ext cx="0" cy="134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4C492A02-B044-21D2-9074-689E81A35B95}"/>
              </a:ext>
            </a:extLst>
          </p:cNvPr>
          <p:cNvCxnSpPr>
            <a:stCxn id="90" idx="2"/>
            <a:endCxn id="91" idx="0"/>
          </p:cNvCxnSpPr>
          <p:nvPr/>
        </p:nvCxnSpPr>
        <p:spPr>
          <a:xfrm>
            <a:off x="4284962" y="1393494"/>
            <a:ext cx="0" cy="142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8B15A10F-DB37-C0A1-9E1B-A8F40EEAEA2D}"/>
              </a:ext>
            </a:extLst>
          </p:cNvPr>
          <p:cNvCxnSpPr>
            <a:stCxn id="91" idx="2"/>
            <a:endCxn id="92" idx="0"/>
          </p:cNvCxnSpPr>
          <p:nvPr/>
        </p:nvCxnSpPr>
        <p:spPr>
          <a:xfrm>
            <a:off x="4284962" y="1730995"/>
            <a:ext cx="0" cy="1422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3617A611-0380-933A-1CEF-1CA643C694B8}"/>
              </a:ext>
            </a:extLst>
          </p:cNvPr>
          <p:cNvCxnSpPr>
            <a:stCxn id="92" idx="2"/>
            <a:endCxn id="93" idx="0"/>
          </p:cNvCxnSpPr>
          <p:nvPr/>
        </p:nvCxnSpPr>
        <p:spPr>
          <a:xfrm>
            <a:off x="4284962" y="2068202"/>
            <a:ext cx="0" cy="158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08CD95FB-398E-597D-00C4-DC217C3C2730}"/>
              </a:ext>
            </a:extLst>
          </p:cNvPr>
          <p:cNvCxnSpPr>
            <a:stCxn id="93" idx="2"/>
            <a:endCxn id="94" idx="0"/>
          </p:cNvCxnSpPr>
          <p:nvPr/>
        </p:nvCxnSpPr>
        <p:spPr>
          <a:xfrm>
            <a:off x="4284962" y="2421632"/>
            <a:ext cx="0" cy="1278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3EAFB91B-2725-40F7-F8FD-689DEC9473AF}"/>
              </a:ext>
            </a:extLst>
          </p:cNvPr>
          <p:cNvCxnSpPr>
            <a:stCxn id="94" idx="2"/>
            <a:endCxn id="95" idx="0"/>
          </p:cNvCxnSpPr>
          <p:nvPr/>
        </p:nvCxnSpPr>
        <p:spPr>
          <a:xfrm>
            <a:off x="4284962" y="3077823"/>
            <a:ext cx="0" cy="161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020AF550-6B62-F010-3CFE-D095C479A7C0}"/>
              </a:ext>
            </a:extLst>
          </p:cNvPr>
          <p:cNvCxnSpPr>
            <a:stCxn id="95" idx="2"/>
            <a:endCxn id="105" idx="0"/>
          </p:cNvCxnSpPr>
          <p:nvPr/>
        </p:nvCxnSpPr>
        <p:spPr>
          <a:xfrm>
            <a:off x="4284962" y="3434304"/>
            <a:ext cx="0" cy="108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A81049B4-1E5A-12CE-89D2-4C9B35F40F4B}"/>
              </a:ext>
            </a:extLst>
          </p:cNvPr>
          <p:cNvCxnSpPr>
            <a:stCxn id="105" idx="2"/>
            <a:endCxn id="101" idx="0"/>
          </p:cNvCxnSpPr>
          <p:nvPr/>
        </p:nvCxnSpPr>
        <p:spPr>
          <a:xfrm>
            <a:off x="4284962" y="4071034"/>
            <a:ext cx="0" cy="1839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121C2C8E-E73C-36BC-2310-BDEF2BDE1C58}"/>
              </a:ext>
            </a:extLst>
          </p:cNvPr>
          <p:cNvCxnSpPr>
            <a:stCxn id="101" idx="2"/>
            <a:endCxn id="107" idx="0"/>
          </p:cNvCxnSpPr>
          <p:nvPr/>
        </p:nvCxnSpPr>
        <p:spPr>
          <a:xfrm>
            <a:off x="4284962" y="4449895"/>
            <a:ext cx="0" cy="1469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EE7D35AD-8C22-EFF9-2064-79302B3E1B60}"/>
              </a:ext>
            </a:extLst>
          </p:cNvPr>
          <p:cNvCxnSpPr>
            <a:stCxn id="107" idx="2"/>
            <a:endCxn id="98" idx="0"/>
          </p:cNvCxnSpPr>
          <p:nvPr/>
        </p:nvCxnSpPr>
        <p:spPr>
          <a:xfrm>
            <a:off x="4284962" y="5125149"/>
            <a:ext cx="0" cy="1458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50348E04-3082-A9C4-4363-765C6988653C}"/>
              </a:ext>
            </a:extLst>
          </p:cNvPr>
          <p:cNvCxnSpPr>
            <a:stCxn id="98" idx="2"/>
            <a:endCxn id="106" idx="0"/>
          </p:cNvCxnSpPr>
          <p:nvPr/>
        </p:nvCxnSpPr>
        <p:spPr>
          <a:xfrm>
            <a:off x="4284962" y="5465909"/>
            <a:ext cx="0" cy="116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8D33BCDA-0D8C-A9F1-B313-99D2B08CC38F}"/>
              </a:ext>
            </a:extLst>
          </p:cNvPr>
          <p:cNvCxnSpPr>
            <a:stCxn id="106" idx="2"/>
            <a:endCxn id="113" idx="0"/>
          </p:cNvCxnSpPr>
          <p:nvPr/>
        </p:nvCxnSpPr>
        <p:spPr>
          <a:xfrm>
            <a:off x="4284962" y="6111187"/>
            <a:ext cx="0" cy="1654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39533540-7D32-8D37-051D-482ACAF320F6}"/>
              </a:ext>
            </a:extLst>
          </p:cNvPr>
          <p:cNvCxnSpPr>
            <a:stCxn id="106" idx="3"/>
            <a:endCxn id="100" idx="1"/>
          </p:cNvCxnSpPr>
          <p:nvPr/>
        </p:nvCxnSpPr>
        <p:spPr>
          <a:xfrm>
            <a:off x="4678345" y="5847027"/>
            <a:ext cx="2317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EB5BD5EE-6F01-A0A0-A328-53658ED7638D}"/>
              </a:ext>
            </a:extLst>
          </p:cNvPr>
          <p:cNvCxnSpPr>
            <a:stCxn id="100" idx="3"/>
            <a:endCxn id="112" idx="2"/>
          </p:cNvCxnSpPr>
          <p:nvPr/>
        </p:nvCxnSpPr>
        <p:spPr>
          <a:xfrm flipV="1">
            <a:off x="5696886" y="5847026"/>
            <a:ext cx="20701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D501B07D-ECC1-BEAE-9C1A-B836212DB4B6}"/>
              </a:ext>
            </a:extLst>
          </p:cNvPr>
          <p:cNvCxnSpPr>
            <a:stCxn id="107" idx="3"/>
            <a:endCxn id="110" idx="1"/>
          </p:cNvCxnSpPr>
          <p:nvPr/>
        </p:nvCxnSpPr>
        <p:spPr>
          <a:xfrm flipV="1">
            <a:off x="4678345" y="4856512"/>
            <a:ext cx="231775" cy="4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E5577A9A-8518-14BF-246D-3F0D664EA963}"/>
              </a:ext>
            </a:extLst>
          </p:cNvPr>
          <p:cNvCxnSpPr>
            <a:stCxn id="110" idx="3"/>
            <a:endCxn id="102" idx="1"/>
          </p:cNvCxnSpPr>
          <p:nvPr/>
        </p:nvCxnSpPr>
        <p:spPr>
          <a:xfrm>
            <a:off x="5696886" y="4856512"/>
            <a:ext cx="2390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DFBA6199-E12B-AE08-FEF1-1FAC6511421F}"/>
              </a:ext>
            </a:extLst>
          </p:cNvPr>
          <p:cNvCxnSpPr>
            <a:stCxn id="105" idx="3"/>
            <a:endCxn id="99" idx="1"/>
          </p:cNvCxnSpPr>
          <p:nvPr/>
        </p:nvCxnSpPr>
        <p:spPr>
          <a:xfrm>
            <a:off x="4678345" y="3806874"/>
            <a:ext cx="231775" cy="6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5E705378-DD47-21B5-487A-D3D5CDA746E9}"/>
              </a:ext>
            </a:extLst>
          </p:cNvPr>
          <p:cNvCxnSpPr>
            <a:stCxn id="99" idx="3"/>
            <a:endCxn id="103" idx="1"/>
          </p:cNvCxnSpPr>
          <p:nvPr/>
        </p:nvCxnSpPr>
        <p:spPr>
          <a:xfrm flipV="1">
            <a:off x="5696886" y="3808882"/>
            <a:ext cx="193677" cy="42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06893701-E616-ABEF-395C-2A353819E3D7}"/>
              </a:ext>
            </a:extLst>
          </p:cNvPr>
          <p:cNvCxnSpPr>
            <a:stCxn id="103" idx="3"/>
            <a:endCxn id="109" idx="2"/>
          </p:cNvCxnSpPr>
          <p:nvPr/>
        </p:nvCxnSpPr>
        <p:spPr>
          <a:xfrm flipV="1">
            <a:off x="6677329" y="3806875"/>
            <a:ext cx="227967" cy="2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59003876-6695-CB1D-1778-4EBBD906A952}"/>
              </a:ext>
            </a:extLst>
          </p:cNvPr>
          <p:cNvCxnSpPr>
            <a:stCxn id="94" idx="3"/>
            <a:endCxn id="97" idx="1"/>
          </p:cNvCxnSpPr>
          <p:nvPr/>
        </p:nvCxnSpPr>
        <p:spPr>
          <a:xfrm flipV="1">
            <a:off x="4678345" y="2811427"/>
            <a:ext cx="231775" cy="2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AFD36B80-C3C2-5F6D-EEDF-0C4A5FA541A2}"/>
              </a:ext>
            </a:extLst>
          </p:cNvPr>
          <p:cNvCxnSpPr>
            <a:stCxn id="97" idx="3"/>
            <a:endCxn id="104" idx="1"/>
          </p:cNvCxnSpPr>
          <p:nvPr/>
        </p:nvCxnSpPr>
        <p:spPr>
          <a:xfrm flipV="1">
            <a:off x="5696886" y="2808780"/>
            <a:ext cx="193677" cy="2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2A29EB3D-1257-5796-81CC-F2D1616489D4}"/>
              </a:ext>
            </a:extLst>
          </p:cNvPr>
          <p:cNvCxnSpPr>
            <a:stCxn id="104" idx="3"/>
            <a:endCxn id="96" idx="1"/>
          </p:cNvCxnSpPr>
          <p:nvPr/>
        </p:nvCxnSpPr>
        <p:spPr>
          <a:xfrm>
            <a:off x="6677329" y="2808780"/>
            <a:ext cx="21923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Connector: Elbow 140">
            <a:extLst>
              <a:ext uri="{FF2B5EF4-FFF2-40B4-BE49-F238E27FC236}">
                <a16:creationId xmlns:a16="http://schemas.microsoft.com/office/drawing/2014/main" id="{9ED667D1-2187-2F8C-6A29-8B5A0D8014AF}"/>
              </a:ext>
            </a:extLst>
          </p:cNvPr>
          <p:cNvCxnSpPr>
            <a:stCxn id="104" idx="0"/>
            <a:endCxn id="93" idx="3"/>
          </p:cNvCxnSpPr>
          <p:nvPr/>
        </p:nvCxnSpPr>
        <p:spPr>
          <a:xfrm rot="16200000" flipV="1">
            <a:off x="5370916" y="1631589"/>
            <a:ext cx="220460" cy="16056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onnector: Elbow 141">
            <a:extLst>
              <a:ext uri="{FF2B5EF4-FFF2-40B4-BE49-F238E27FC236}">
                <a16:creationId xmlns:a16="http://schemas.microsoft.com/office/drawing/2014/main" id="{923F8800-B3DD-4A28-D2DE-80B78CE53A43}"/>
              </a:ext>
            </a:extLst>
          </p:cNvPr>
          <p:cNvCxnSpPr>
            <a:stCxn id="110" idx="0"/>
            <a:endCxn id="101" idx="3"/>
          </p:cNvCxnSpPr>
          <p:nvPr/>
        </p:nvCxnSpPr>
        <p:spPr>
          <a:xfrm rot="16200000" flipV="1">
            <a:off x="4870960" y="4159809"/>
            <a:ext cx="239929" cy="62515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3AE604C5-479B-B5CC-04ED-9E4580355B20}"/>
              </a:ext>
            </a:extLst>
          </p:cNvPr>
          <p:cNvCxnSpPr>
            <a:stCxn id="102" idx="3"/>
            <a:endCxn id="111" idx="2"/>
          </p:cNvCxnSpPr>
          <p:nvPr/>
        </p:nvCxnSpPr>
        <p:spPr>
          <a:xfrm flipV="1">
            <a:off x="6722727" y="4856511"/>
            <a:ext cx="23907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3DAACB9D-0B67-2EC0-3176-58149626994A}"/>
              </a:ext>
            </a:extLst>
          </p:cNvPr>
          <p:cNvCxnSpPr>
            <a:stCxn id="96" idx="3"/>
            <a:endCxn id="108" idx="2"/>
          </p:cNvCxnSpPr>
          <p:nvPr/>
        </p:nvCxnSpPr>
        <p:spPr>
          <a:xfrm>
            <a:off x="7683326" y="2808781"/>
            <a:ext cx="206221" cy="10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204">
            <a:extLst>
              <a:ext uri="{FF2B5EF4-FFF2-40B4-BE49-F238E27FC236}">
                <a16:creationId xmlns:a16="http://schemas.microsoft.com/office/drawing/2014/main" id="{1C8AA99B-29E7-39AA-6665-53F7CED9FB4A}"/>
              </a:ext>
            </a:extLst>
          </p:cNvPr>
          <p:cNvSpPr txBox="1">
            <a:spLocks noChangeAspect="1"/>
          </p:cNvSpPr>
          <p:nvPr/>
        </p:nvSpPr>
        <p:spPr>
          <a:xfrm>
            <a:off x="4634348" y="653055"/>
            <a:ext cx="300055" cy="2154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FF0000"/>
                </a:solidFill>
              </a:rPr>
              <a:t>No</a:t>
            </a:r>
            <a:endParaRPr lang="en-IN" sz="700" dirty="0">
              <a:solidFill>
                <a:srgbClr val="FF0000"/>
              </a:solidFill>
            </a:endParaRPr>
          </a:p>
        </p:txBody>
      </p:sp>
      <p:sp>
        <p:nvSpPr>
          <p:cNvPr id="146" name="TextBox 205">
            <a:extLst>
              <a:ext uri="{FF2B5EF4-FFF2-40B4-BE49-F238E27FC236}">
                <a16:creationId xmlns:a16="http://schemas.microsoft.com/office/drawing/2014/main" id="{CE078917-E48C-5AE0-C428-660A4278A167}"/>
              </a:ext>
            </a:extLst>
          </p:cNvPr>
          <p:cNvSpPr txBox="1">
            <a:spLocks noChangeAspect="1"/>
          </p:cNvSpPr>
          <p:nvPr/>
        </p:nvSpPr>
        <p:spPr>
          <a:xfrm>
            <a:off x="4284961" y="1019566"/>
            <a:ext cx="30733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002060"/>
                </a:solidFill>
              </a:rPr>
              <a:t>Yes</a:t>
            </a:r>
            <a:endParaRPr lang="en-IN" sz="700" dirty="0">
              <a:solidFill>
                <a:srgbClr val="002060"/>
              </a:solidFill>
            </a:endParaRPr>
          </a:p>
        </p:txBody>
      </p:sp>
      <p:sp>
        <p:nvSpPr>
          <p:cNvPr id="147" name="TextBox 206">
            <a:extLst>
              <a:ext uri="{FF2B5EF4-FFF2-40B4-BE49-F238E27FC236}">
                <a16:creationId xmlns:a16="http://schemas.microsoft.com/office/drawing/2014/main" id="{045BE739-61CE-6E72-6484-A03BD39C3560}"/>
              </a:ext>
            </a:extLst>
          </p:cNvPr>
          <p:cNvSpPr txBox="1">
            <a:spLocks noChangeAspect="1"/>
          </p:cNvSpPr>
          <p:nvPr/>
        </p:nvSpPr>
        <p:spPr>
          <a:xfrm>
            <a:off x="4615142" y="2653030"/>
            <a:ext cx="300055" cy="2154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FF0000"/>
                </a:solidFill>
              </a:rPr>
              <a:t>No</a:t>
            </a:r>
            <a:endParaRPr lang="en-IN" sz="700" dirty="0">
              <a:solidFill>
                <a:srgbClr val="FF0000"/>
              </a:solidFill>
            </a:endParaRPr>
          </a:p>
        </p:txBody>
      </p:sp>
      <p:sp>
        <p:nvSpPr>
          <p:cNvPr id="148" name="TextBox 207">
            <a:extLst>
              <a:ext uri="{FF2B5EF4-FFF2-40B4-BE49-F238E27FC236}">
                <a16:creationId xmlns:a16="http://schemas.microsoft.com/office/drawing/2014/main" id="{A13B024C-45BF-0CB4-E8E0-8E8F3C2CEE3E}"/>
              </a:ext>
            </a:extLst>
          </p:cNvPr>
          <p:cNvSpPr txBox="1">
            <a:spLocks noChangeAspect="1"/>
          </p:cNvSpPr>
          <p:nvPr/>
        </p:nvSpPr>
        <p:spPr>
          <a:xfrm>
            <a:off x="6614463" y="2641275"/>
            <a:ext cx="300055" cy="2154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FF0000"/>
                </a:solidFill>
              </a:rPr>
              <a:t>No</a:t>
            </a:r>
            <a:endParaRPr lang="en-IN" sz="700" dirty="0">
              <a:solidFill>
                <a:srgbClr val="FF0000"/>
              </a:solidFill>
            </a:endParaRPr>
          </a:p>
        </p:txBody>
      </p:sp>
      <p:sp>
        <p:nvSpPr>
          <p:cNvPr id="149" name="TextBox 208">
            <a:extLst>
              <a:ext uri="{FF2B5EF4-FFF2-40B4-BE49-F238E27FC236}">
                <a16:creationId xmlns:a16="http://schemas.microsoft.com/office/drawing/2014/main" id="{AF3B5C47-616C-0F95-24B2-6CD8C15B1917}"/>
              </a:ext>
            </a:extLst>
          </p:cNvPr>
          <p:cNvSpPr txBox="1">
            <a:spLocks noChangeAspect="1"/>
          </p:cNvSpPr>
          <p:nvPr/>
        </p:nvSpPr>
        <p:spPr>
          <a:xfrm>
            <a:off x="6216316" y="2329299"/>
            <a:ext cx="30733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002060"/>
                </a:solidFill>
              </a:rPr>
              <a:t>Yes</a:t>
            </a:r>
            <a:endParaRPr lang="en-IN" sz="700" dirty="0">
              <a:solidFill>
                <a:srgbClr val="002060"/>
              </a:solidFill>
            </a:endParaRPr>
          </a:p>
        </p:txBody>
      </p:sp>
      <p:sp>
        <p:nvSpPr>
          <p:cNvPr id="150" name="TextBox 209">
            <a:extLst>
              <a:ext uri="{FF2B5EF4-FFF2-40B4-BE49-F238E27FC236}">
                <a16:creationId xmlns:a16="http://schemas.microsoft.com/office/drawing/2014/main" id="{70BF657E-7308-B614-8909-833C7AE21123}"/>
              </a:ext>
            </a:extLst>
          </p:cNvPr>
          <p:cNvSpPr txBox="1">
            <a:spLocks noChangeAspect="1"/>
          </p:cNvSpPr>
          <p:nvPr/>
        </p:nvSpPr>
        <p:spPr>
          <a:xfrm>
            <a:off x="4307803" y="3030009"/>
            <a:ext cx="30733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002060"/>
                </a:solidFill>
              </a:rPr>
              <a:t>Yes</a:t>
            </a:r>
            <a:endParaRPr lang="en-IN" sz="700" dirty="0">
              <a:solidFill>
                <a:srgbClr val="002060"/>
              </a:solidFill>
            </a:endParaRPr>
          </a:p>
        </p:txBody>
      </p:sp>
      <p:sp>
        <p:nvSpPr>
          <p:cNvPr id="151" name="TextBox 210">
            <a:extLst>
              <a:ext uri="{FF2B5EF4-FFF2-40B4-BE49-F238E27FC236}">
                <a16:creationId xmlns:a16="http://schemas.microsoft.com/office/drawing/2014/main" id="{9DCB17CE-D2ED-6EC4-C068-6560F2300C5D}"/>
              </a:ext>
            </a:extLst>
          </p:cNvPr>
          <p:cNvSpPr txBox="1">
            <a:spLocks noChangeAspect="1"/>
          </p:cNvSpPr>
          <p:nvPr/>
        </p:nvSpPr>
        <p:spPr>
          <a:xfrm>
            <a:off x="4623885" y="3660918"/>
            <a:ext cx="300055" cy="2154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FF0000"/>
                </a:solidFill>
              </a:rPr>
              <a:t>No</a:t>
            </a:r>
            <a:endParaRPr lang="en-IN" sz="700" dirty="0">
              <a:solidFill>
                <a:srgbClr val="FF0000"/>
              </a:solidFill>
            </a:endParaRPr>
          </a:p>
        </p:txBody>
      </p:sp>
      <p:sp>
        <p:nvSpPr>
          <p:cNvPr id="152" name="TextBox 211">
            <a:extLst>
              <a:ext uri="{FF2B5EF4-FFF2-40B4-BE49-F238E27FC236}">
                <a16:creationId xmlns:a16="http://schemas.microsoft.com/office/drawing/2014/main" id="{33CFBCE4-2A5D-DE8E-9C83-E1D2DFBD84EA}"/>
              </a:ext>
            </a:extLst>
          </p:cNvPr>
          <p:cNvSpPr txBox="1">
            <a:spLocks noChangeAspect="1"/>
          </p:cNvSpPr>
          <p:nvPr/>
        </p:nvSpPr>
        <p:spPr>
          <a:xfrm>
            <a:off x="4284961" y="4020159"/>
            <a:ext cx="30733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002060"/>
                </a:solidFill>
              </a:rPr>
              <a:t>Yes</a:t>
            </a:r>
            <a:endParaRPr lang="en-IN" sz="700" dirty="0">
              <a:solidFill>
                <a:srgbClr val="002060"/>
              </a:solidFill>
            </a:endParaRPr>
          </a:p>
        </p:txBody>
      </p:sp>
      <p:sp>
        <p:nvSpPr>
          <p:cNvPr id="153" name="TextBox 212">
            <a:extLst>
              <a:ext uri="{FF2B5EF4-FFF2-40B4-BE49-F238E27FC236}">
                <a16:creationId xmlns:a16="http://schemas.microsoft.com/office/drawing/2014/main" id="{0A780EED-8FD2-BA70-A775-03B383E64D09}"/>
              </a:ext>
            </a:extLst>
          </p:cNvPr>
          <p:cNvSpPr txBox="1">
            <a:spLocks noChangeAspect="1"/>
          </p:cNvSpPr>
          <p:nvPr/>
        </p:nvSpPr>
        <p:spPr>
          <a:xfrm>
            <a:off x="4617365" y="4717386"/>
            <a:ext cx="300055" cy="2154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FF0000"/>
                </a:solidFill>
              </a:rPr>
              <a:t>No</a:t>
            </a:r>
            <a:endParaRPr lang="en-IN" sz="700" dirty="0">
              <a:solidFill>
                <a:srgbClr val="FF0000"/>
              </a:solidFill>
            </a:endParaRPr>
          </a:p>
        </p:txBody>
      </p:sp>
      <p:sp>
        <p:nvSpPr>
          <p:cNvPr id="154" name="TextBox 213">
            <a:extLst>
              <a:ext uri="{FF2B5EF4-FFF2-40B4-BE49-F238E27FC236}">
                <a16:creationId xmlns:a16="http://schemas.microsoft.com/office/drawing/2014/main" id="{D3ACD47A-AC68-0F0F-F773-9209AEFB98F5}"/>
              </a:ext>
            </a:extLst>
          </p:cNvPr>
          <p:cNvSpPr txBox="1">
            <a:spLocks noChangeAspect="1"/>
          </p:cNvSpPr>
          <p:nvPr/>
        </p:nvSpPr>
        <p:spPr>
          <a:xfrm>
            <a:off x="5237461" y="4386677"/>
            <a:ext cx="30733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002060"/>
                </a:solidFill>
              </a:rPr>
              <a:t>Yes</a:t>
            </a:r>
            <a:endParaRPr lang="en-IN" sz="700" dirty="0">
              <a:solidFill>
                <a:srgbClr val="002060"/>
              </a:solidFill>
            </a:endParaRPr>
          </a:p>
        </p:txBody>
      </p:sp>
      <p:sp>
        <p:nvSpPr>
          <p:cNvPr id="155" name="TextBox 214">
            <a:extLst>
              <a:ext uri="{FF2B5EF4-FFF2-40B4-BE49-F238E27FC236}">
                <a16:creationId xmlns:a16="http://schemas.microsoft.com/office/drawing/2014/main" id="{D1A44423-E726-1E91-D815-B8FD8379C13F}"/>
              </a:ext>
            </a:extLst>
          </p:cNvPr>
          <p:cNvSpPr txBox="1">
            <a:spLocks noChangeAspect="1"/>
          </p:cNvSpPr>
          <p:nvPr/>
        </p:nvSpPr>
        <p:spPr>
          <a:xfrm>
            <a:off x="4284961" y="5055699"/>
            <a:ext cx="30733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002060"/>
                </a:solidFill>
              </a:rPr>
              <a:t>Yes</a:t>
            </a:r>
            <a:endParaRPr lang="en-IN" sz="700" dirty="0">
              <a:solidFill>
                <a:srgbClr val="002060"/>
              </a:solidFill>
            </a:endParaRPr>
          </a:p>
        </p:txBody>
      </p:sp>
      <p:sp>
        <p:nvSpPr>
          <p:cNvPr id="156" name="TextBox 215">
            <a:extLst>
              <a:ext uri="{FF2B5EF4-FFF2-40B4-BE49-F238E27FC236}">
                <a16:creationId xmlns:a16="http://schemas.microsoft.com/office/drawing/2014/main" id="{9B6749F6-414C-E32B-A0C8-17E31EFD8564}"/>
              </a:ext>
            </a:extLst>
          </p:cNvPr>
          <p:cNvSpPr txBox="1">
            <a:spLocks noChangeAspect="1"/>
          </p:cNvSpPr>
          <p:nvPr/>
        </p:nvSpPr>
        <p:spPr>
          <a:xfrm>
            <a:off x="4631824" y="5704066"/>
            <a:ext cx="300055" cy="21544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FF0000"/>
                </a:solidFill>
              </a:rPr>
              <a:t>No</a:t>
            </a:r>
            <a:endParaRPr lang="en-IN" sz="700" dirty="0">
              <a:solidFill>
                <a:srgbClr val="FF0000"/>
              </a:solidFill>
            </a:endParaRPr>
          </a:p>
        </p:txBody>
      </p:sp>
      <p:sp>
        <p:nvSpPr>
          <p:cNvPr id="157" name="TextBox 216">
            <a:extLst>
              <a:ext uri="{FF2B5EF4-FFF2-40B4-BE49-F238E27FC236}">
                <a16:creationId xmlns:a16="http://schemas.microsoft.com/office/drawing/2014/main" id="{FC2DEDE1-4BBA-2D25-67FF-FED3A2905728}"/>
              </a:ext>
            </a:extLst>
          </p:cNvPr>
          <p:cNvSpPr txBox="1">
            <a:spLocks noChangeAspect="1"/>
          </p:cNvSpPr>
          <p:nvPr/>
        </p:nvSpPr>
        <p:spPr>
          <a:xfrm>
            <a:off x="4284960" y="6061384"/>
            <a:ext cx="30733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600" dirty="0">
                <a:solidFill>
                  <a:srgbClr val="002060"/>
                </a:solidFill>
              </a:rPr>
              <a:t>Yes</a:t>
            </a:r>
            <a:endParaRPr lang="en-IN" sz="700" dirty="0">
              <a:solidFill>
                <a:srgbClr val="002060"/>
              </a:solidFill>
            </a:endParaRPr>
          </a:p>
        </p:txBody>
      </p:sp>
      <p:pic>
        <p:nvPicPr>
          <p:cNvPr id="158" name="Graphic 222" descr="Man with solid fill">
            <a:extLst>
              <a:ext uri="{FF2B5EF4-FFF2-40B4-BE49-F238E27FC236}">
                <a16:creationId xmlns:a16="http://schemas.microsoft.com/office/drawing/2014/main" id="{7D0429CD-490B-64E8-4CF8-BBAD27889E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07956" y="1131405"/>
            <a:ext cx="373888" cy="315972"/>
          </a:xfrm>
          <a:prstGeom prst="rect">
            <a:avLst/>
          </a:prstGeom>
        </p:spPr>
      </p:pic>
      <p:sp>
        <p:nvSpPr>
          <p:cNvPr id="159" name="TextBox 225">
            <a:extLst>
              <a:ext uri="{FF2B5EF4-FFF2-40B4-BE49-F238E27FC236}">
                <a16:creationId xmlns:a16="http://schemas.microsoft.com/office/drawing/2014/main" id="{D6EE6CF4-F947-0DCC-2FE6-D930C02699AB}"/>
              </a:ext>
            </a:extLst>
          </p:cNvPr>
          <p:cNvSpPr txBox="1"/>
          <p:nvPr/>
        </p:nvSpPr>
        <p:spPr>
          <a:xfrm>
            <a:off x="2734756" y="1075438"/>
            <a:ext cx="8465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500" b="1" dirty="0">
                <a:latin typeface="Aptos Display" panose="020B0004020202020204" pitchFamily="34" charset="0"/>
              </a:rPr>
              <a:t>Uploads selected candidates Excel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DFF6C1D5-9C40-627A-0EF9-6B2724C3D4D1}"/>
              </a:ext>
            </a:extLst>
          </p:cNvPr>
          <p:cNvCxnSpPr>
            <a:endCxn id="90" idx="1"/>
          </p:cNvCxnSpPr>
          <p:nvPr/>
        </p:nvCxnSpPr>
        <p:spPr>
          <a:xfrm>
            <a:off x="2781844" y="1289391"/>
            <a:ext cx="1109735" cy="6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">
            <a:extLst>
              <a:ext uri="{FF2B5EF4-FFF2-40B4-BE49-F238E27FC236}">
                <a16:creationId xmlns:a16="http://schemas.microsoft.com/office/drawing/2014/main" id="{DAC7EF7B-C30B-3ED3-2675-F6B8DCA09E29}"/>
              </a:ext>
            </a:extLst>
          </p:cNvPr>
          <p:cNvSpPr txBox="1"/>
          <p:nvPr/>
        </p:nvSpPr>
        <p:spPr>
          <a:xfrm>
            <a:off x="8234666" y="1111899"/>
            <a:ext cx="14884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000" b="1" dirty="0">
                <a:solidFill>
                  <a:srgbClr val="FF0000"/>
                </a:solidFill>
              </a:rPr>
              <a:t>This is Our Project Scope</a:t>
            </a:r>
          </a:p>
        </p:txBody>
      </p:sp>
    </p:spTree>
    <p:extLst>
      <p:ext uri="{BB962C8B-B14F-4D97-AF65-F5344CB8AC3E}">
        <p14:creationId xmlns:p14="http://schemas.microsoft.com/office/powerpoint/2010/main" val="2839925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9E6AD-4DEE-942F-3DA0-443DC4AE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Screenshot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893B7F-08F0-63AD-B634-BAA7099CDC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035" y="1786128"/>
            <a:ext cx="8582301" cy="4447762"/>
          </a:xfrm>
        </p:spPr>
      </p:pic>
    </p:spTree>
    <p:extLst>
      <p:ext uri="{BB962C8B-B14F-4D97-AF65-F5344CB8AC3E}">
        <p14:creationId xmlns:p14="http://schemas.microsoft.com/office/powerpoint/2010/main" val="846442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44A79-C5CF-88C2-B9F2-23E8E2E91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Demo -1(Offer Release)</a:t>
            </a:r>
          </a:p>
        </p:txBody>
      </p:sp>
      <p:pic>
        <p:nvPicPr>
          <p:cNvPr id="4" name="Flow1">
            <a:hlinkClick r:id="" action="ppaction://media"/>
            <a:extLst>
              <a:ext uri="{FF2B5EF4-FFF2-40B4-BE49-F238E27FC236}">
                <a16:creationId xmlns:a16="http://schemas.microsoft.com/office/drawing/2014/main" id="{51C101A9-0F16-2F55-8BFD-139B18BC35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2925" y="2014727"/>
            <a:ext cx="8911687" cy="4660331"/>
          </a:xfrm>
        </p:spPr>
      </p:pic>
    </p:spTree>
    <p:extLst>
      <p:ext uri="{BB962C8B-B14F-4D97-AF65-F5344CB8AC3E}">
        <p14:creationId xmlns:p14="http://schemas.microsoft.com/office/powerpoint/2010/main" val="834618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11403-89C9-B75B-1740-ACFE390E1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Demo -2(Offer Declined)</a:t>
            </a:r>
          </a:p>
        </p:txBody>
      </p:sp>
      <p:pic>
        <p:nvPicPr>
          <p:cNvPr id="4" name="Flow2">
            <a:hlinkClick r:id="" action="ppaction://media"/>
            <a:extLst>
              <a:ext uri="{FF2B5EF4-FFF2-40B4-BE49-F238E27FC236}">
                <a16:creationId xmlns:a16="http://schemas.microsoft.com/office/drawing/2014/main" id="{CB8CBD1D-120F-E213-99FD-647C712B7ED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2925" y="2133600"/>
            <a:ext cx="8911687" cy="4623816"/>
          </a:xfrm>
        </p:spPr>
      </p:pic>
    </p:spTree>
    <p:extLst>
      <p:ext uri="{BB962C8B-B14F-4D97-AF65-F5344CB8AC3E}">
        <p14:creationId xmlns:p14="http://schemas.microsoft.com/office/powerpoint/2010/main" val="885652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097402" y="3587860"/>
            <a:ext cx="937508" cy="584036"/>
          </a:xfrm>
          <a:prstGeom prst="roundRect">
            <a:avLst/>
          </a:prstGeom>
          <a:solidFill>
            <a:srgbClr val="CCE5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chemeClr val="tx1"/>
                </a:solidFill>
                <a:latin typeface="Arial Black" panose="020B0A04020102020204" pitchFamily="34" charset="0"/>
              </a:rPr>
              <a:t>HRBPM UI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493834" y="3440376"/>
            <a:ext cx="1463040" cy="731520"/>
          </a:xfrm>
          <a:prstGeom prst="roundRect">
            <a:avLst/>
          </a:prstGeom>
          <a:solidFill>
            <a:srgbClr val="CCFFCC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chemeClr val="tx1"/>
                </a:solidFill>
                <a:latin typeface="Arial Black" panose="020B0A04020102020204" pitchFamily="34" charset="0"/>
              </a:rPr>
              <a:t>Dashboard Service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961909" y="1940888"/>
            <a:ext cx="1828800" cy="536733"/>
          </a:xfrm>
          <a:prstGeom prst="roundRect">
            <a:avLst/>
          </a:prstGeom>
          <a:solidFill>
            <a:srgbClr val="FFFFCC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chemeClr val="tx1"/>
                </a:solidFill>
                <a:latin typeface="Arial Black" panose="020B0A04020102020204" pitchFamily="34" charset="0"/>
              </a:rPr>
              <a:t>Auth Service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216260" y="3396966"/>
            <a:ext cx="2088863" cy="731520"/>
          </a:xfrm>
          <a:prstGeom prst="roundRect">
            <a:avLst/>
          </a:prstGeom>
          <a:solidFill>
            <a:srgbClr val="CC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chemeClr val="tx1"/>
                </a:solidFill>
                <a:latin typeface="Arial Black" panose="020B0A04020102020204" pitchFamily="34" charset="0"/>
              </a:rPr>
              <a:t>Workflow Manager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246681" y="1304654"/>
            <a:ext cx="2262279" cy="369333"/>
          </a:xfrm>
          <a:prstGeom prst="roundRect">
            <a:avLst/>
          </a:prstGeom>
          <a:solidFill>
            <a:srgbClr val="CCE5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chemeClr val="tx1"/>
                </a:solidFill>
                <a:latin typeface="Arial Black" panose="020B0A04020102020204" pitchFamily="34" charset="0"/>
              </a:rPr>
              <a:t>Communication Service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8797904" y="3168937"/>
            <a:ext cx="1828800" cy="914400"/>
          </a:xfrm>
          <a:prstGeom prst="roundRect">
            <a:avLst/>
          </a:prstGeom>
          <a:solidFill>
            <a:srgbClr val="CCFFCC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chemeClr val="tx1"/>
                </a:solidFill>
                <a:latin typeface="Arial Black" panose="020B0A04020102020204" pitchFamily="34" charset="0"/>
              </a:rPr>
              <a:t>HR AI Service
(AI Agent)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075291" y="5438960"/>
            <a:ext cx="1353902" cy="906043"/>
          </a:xfrm>
          <a:prstGeom prst="round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chemeClr val="tx1"/>
                </a:solidFill>
                <a:latin typeface="Arial Black" panose="020B0A04020102020204" pitchFamily="34" charset="0"/>
              </a:rPr>
              <a:t>WORKDAY</a:t>
            </a:r>
          </a:p>
        </p:txBody>
      </p:sp>
      <p:sp>
        <p:nvSpPr>
          <p:cNvPr id="94" name="Flowchart: Magnetic Disk 93">
            <a:extLst>
              <a:ext uri="{FF2B5EF4-FFF2-40B4-BE49-F238E27FC236}">
                <a16:creationId xmlns:a16="http://schemas.microsoft.com/office/drawing/2014/main" id="{F047691E-F330-35EB-69DE-63AD466DB677}"/>
              </a:ext>
            </a:extLst>
          </p:cNvPr>
          <p:cNvSpPr/>
          <p:nvPr/>
        </p:nvSpPr>
        <p:spPr>
          <a:xfrm>
            <a:off x="4554297" y="5664610"/>
            <a:ext cx="1148412" cy="969954"/>
          </a:xfrm>
          <a:prstGeom prst="flowChartMagneticDisk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200" b="1" dirty="0">
              <a:latin typeface="Arial Black" panose="020B0A0402010202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E08A5A3-CBFB-43F0-433F-62018CAD0720}"/>
              </a:ext>
            </a:extLst>
          </p:cNvPr>
          <p:cNvSpPr txBox="1"/>
          <p:nvPr/>
        </p:nvSpPr>
        <p:spPr>
          <a:xfrm>
            <a:off x="4876309" y="6099375"/>
            <a:ext cx="6980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latin typeface="Arial Black" panose="020B0A04020102020204" pitchFamily="34" charset="0"/>
              </a:rPr>
              <a:t>DB</a:t>
            </a: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7CC752BD-47CF-FD0A-B554-A5BD3626FA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621" t="14822" r="22312" b="17143"/>
          <a:stretch>
            <a:fillRect/>
          </a:stretch>
        </p:blipFill>
        <p:spPr>
          <a:xfrm>
            <a:off x="6844543" y="1940888"/>
            <a:ext cx="832297" cy="877126"/>
          </a:xfrm>
          <a:prstGeom prst="rect">
            <a:avLst/>
          </a:prstGeom>
        </p:spPr>
      </p:pic>
      <p:sp>
        <p:nvSpPr>
          <p:cNvPr id="107" name="TextBox 106">
            <a:extLst>
              <a:ext uri="{FF2B5EF4-FFF2-40B4-BE49-F238E27FC236}">
                <a16:creationId xmlns:a16="http://schemas.microsoft.com/office/drawing/2014/main" id="{CCD2C744-1BFD-8E6D-FBED-6D0143E6F21D}"/>
              </a:ext>
            </a:extLst>
          </p:cNvPr>
          <p:cNvSpPr txBox="1"/>
          <p:nvPr/>
        </p:nvSpPr>
        <p:spPr>
          <a:xfrm>
            <a:off x="7602418" y="2216672"/>
            <a:ext cx="11282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latin typeface="Arial Black" panose="020B0A04020102020204" pitchFamily="34" charset="0"/>
              </a:rPr>
              <a:t>Pub/Sub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02B077AC-6DDF-6D13-2424-C3417584516A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2407808" y="3879878"/>
            <a:ext cx="68959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40187126-7478-CE7A-3C61-E4AB606F77D8}"/>
              </a:ext>
            </a:extLst>
          </p:cNvPr>
          <p:cNvCxnSpPr>
            <a:stCxn id="2" idx="3"/>
          </p:cNvCxnSpPr>
          <p:nvPr/>
        </p:nvCxnSpPr>
        <p:spPr>
          <a:xfrm>
            <a:off x="4034910" y="3879878"/>
            <a:ext cx="45892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EC3B348F-0F9C-E6FE-1CE1-5A4F99FF993F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9712304" y="2517443"/>
            <a:ext cx="0" cy="6514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AE900470-BDE7-8439-5D1C-078303852870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9712304" y="4083337"/>
            <a:ext cx="0" cy="8984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Connector: Elbow 127">
            <a:extLst>
              <a:ext uri="{FF2B5EF4-FFF2-40B4-BE49-F238E27FC236}">
                <a16:creationId xmlns:a16="http://schemas.microsoft.com/office/drawing/2014/main" id="{A7442F23-506E-2274-C339-DCB3E3462267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508960" y="1489321"/>
            <a:ext cx="1203345" cy="256781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DFF81086-F86E-F5BC-5F64-4C831F371508}"/>
              </a:ext>
            </a:extLst>
          </p:cNvPr>
          <p:cNvCxnSpPr/>
          <p:nvPr/>
        </p:nvCxnSpPr>
        <p:spPr>
          <a:xfrm>
            <a:off x="7676839" y="4083337"/>
            <a:ext cx="0" cy="1355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7C4F5863-0A5D-9902-A829-36D78BB919C2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7377821" y="794407"/>
            <a:ext cx="7255" cy="51024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FF1FAE04-FEC1-AF68-3AB0-559EE1049A01}"/>
              </a:ext>
            </a:extLst>
          </p:cNvPr>
          <p:cNvCxnSpPr>
            <a:cxnSpLocks/>
          </p:cNvCxnSpPr>
          <p:nvPr/>
        </p:nvCxnSpPr>
        <p:spPr>
          <a:xfrm flipV="1">
            <a:off x="7255341" y="1673987"/>
            <a:ext cx="0" cy="4760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005A2949-2AEE-6CEC-A838-50A95D9E1968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7255341" y="2646354"/>
            <a:ext cx="5350" cy="75061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E9CD53AF-3075-236C-AEB3-482D4C7E4663}"/>
              </a:ext>
            </a:extLst>
          </p:cNvPr>
          <p:cNvCxnSpPr>
            <a:stCxn id="3" idx="0"/>
          </p:cNvCxnSpPr>
          <p:nvPr/>
        </p:nvCxnSpPr>
        <p:spPr>
          <a:xfrm flipV="1">
            <a:off x="5225355" y="2517442"/>
            <a:ext cx="5407" cy="9229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602E4088-08D8-649C-10D7-0038F2405B55}"/>
              </a:ext>
            </a:extLst>
          </p:cNvPr>
          <p:cNvCxnSpPr>
            <a:stCxn id="3" idx="2"/>
          </p:cNvCxnSpPr>
          <p:nvPr/>
        </p:nvCxnSpPr>
        <p:spPr>
          <a:xfrm>
            <a:off x="5225355" y="4171896"/>
            <a:ext cx="5407" cy="14927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Connector: Elbow 152">
            <a:extLst>
              <a:ext uri="{FF2B5EF4-FFF2-40B4-BE49-F238E27FC236}">
                <a16:creationId xmlns:a16="http://schemas.microsoft.com/office/drawing/2014/main" id="{BA46BC4F-B858-B3B4-F8CA-A206683E09FD}"/>
              </a:ext>
            </a:extLst>
          </p:cNvPr>
          <p:cNvCxnSpPr>
            <a:endCxn id="94" idx="4"/>
          </p:cNvCxnSpPr>
          <p:nvPr/>
        </p:nvCxnSpPr>
        <p:spPr>
          <a:xfrm rot="5400000">
            <a:off x="5284782" y="4589826"/>
            <a:ext cx="1977691" cy="1141833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B5601A9A-3941-A434-0F06-00120DF3BA76}"/>
              </a:ext>
            </a:extLst>
          </p:cNvPr>
          <p:cNvCxnSpPr>
            <a:stCxn id="6" idx="3"/>
          </p:cNvCxnSpPr>
          <p:nvPr/>
        </p:nvCxnSpPr>
        <p:spPr>
          <a:xfrm flipV="1">
            <a:off x="8305122" y="3755924"/>
            <a:ext cx="492782" cy="680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Graphic 7" descr="Database with solid fill">
            <a:extLst>
              <a:ext uri="{FF2B5EF4-FFF2-40B4-BE49-F238E27FC236}">
                <a16:creationId xmlns:a16="http://schemas.microsoft.com/office/drawing/2014/main" id="{11FC2588-C725-8A1D-A527-A5FE537E15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35354" y="4957459"/>
            <a:ext cx="1353900" cy="964462"/>
          </a:xfrm>
          <a:prstGeom prst="rect">
            <a:avLst/>
          </a:prstGeom>
        </p:spPr>
      </p:pic>
      <p:pic>
        <p:nvPicPr>
          <p:cNvPr id="1026" name="Picture 2" descr="Computer, desk, laptop, man, person, using, working icon - Download on Iconfinder">
            <a:extLst>
              <a:ext uri="{FF2B5EF4-FFF2-40B4-BE49-F238E27FC236}">
                <a16:creationId xmlns:a16="http://schemas.microsoft.com/office/drawing/2014/main" id="{335ECB1A-2DDC-A8EA-F524-58E2C14E7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4808" y="3284195"/>
            <a:ext cx="957062" cy="957062"/>
          </a:xfrm>
          <a:prstGeom prst="rect">
            <a:avLst/>
          </a:prstGeom>
          <a:noFill/>
          <a:effectLst>
            <a:glow rad="127000">
              <a:schemeClr val="accent5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lients, communication, discussion, media, social, users ">
            <a:extLst>
              <a:ext uri="{FF2B5EF4-FFF2-40B4-BE49-F238E27FC236}">
                <a16:creationId xmlns:a16="http://schemas.microsoft.com/office/drawing/2014/main" id="{734705C1-4FF2-FA4B-0931-9F7243654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0083" y="62888"/>
            <a:ext cx="829985" cy="869847"/>
          </a:xfrm>
          <a:prstGeom prst="rect">
            <a:avLst/>
          </a:prstGeom>
          <a:noFill/>
          <a:effectLst>
            <a:glow rad="63500">
              <a:schemeClr val="accent2">
                <a:lumMod val="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older, document ">
            <a:extLst>
              <a:ext uri="{FF2B5EF4-FFF2-40B4-BE49-F238E27FC236}">
                <a16:creationId xmlns:a16="http://schemas.microsoft.com/office/drawing/2014/main" id="{2FE95A2B-DBAE-61B5-24DC-211895CDB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0124" y="1789425"/>
            <a:ext cx="832296" cy="78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E59AD1-4E09-D825-730C-5ECFE1316FB6}"/>
              </a:ext>
            </a:extLst>
          </p:cNvPr>
          <p:cNvSpPr txBox="1"/>
          <p:nvPr/>
        </p:nvSpPr>
        <p:spPr>
          <a:xfrm>
            <a:off x="8551513" y="2470907"/>
            <a:ext cx="1591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latin typeface="Arial Black" panose="020B0A04020102020204" pitchFamily="34" charset="0"/>
              </a:rPr>
              <a:t>Doc Storage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FB0664-82A5-0590-73B8-08717C1FF1F5}"/>
              </a:ext>
            </a:extLst>
          </p:cNvPr>
          <p:cNvSpPr txBox="1"/>
          <p:nvPr/>
        </p:nvSpPr>
        <p:spPr>
          <a:xfrm>
            <a:off x="9274708" y="5822376"/>
            <a:ext cx="14935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latin typeface="Arial Black" panose="020B0A04020102020204" pitchFamily="34" charset="0"/>
              </a:rPr>
              <a:t>Vector DB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381EC6-D5AE-A466-18C3-4B82C76EA0E7}"/>
              </a:ext>
            </a:extLst>
          </p:cNvPr>
          <p:cNvSpPr txBox="1"/>
          <p:nvPr/>
        </p:nvSpPr>
        <p:spPr>
          <a:xfrm>
            <a:off x="3832192" y="194415"/>
            <a:ext cx="30123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00B050"/>
                </a:solidFill>
                <a:latin typeface="Aptos Display" panose="020B0004020202020204" pitchFamily="34" charset="0"/>
              </a:rPr>
              <a:t>ARCHITECTURE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841DB-FD85-77D1-292C-0C38EAEDD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Sequence Diagram</a:t>
            </a:r>
          </a:p>
        </p:txBody>
      </p:sp>
      <p:pic>
        <p:nvPicPr>
          <p:cNvPr id="5" name="Content Placeholder 4" descr="A diagram of a diagram">
            <a:extLst>
              <a:ext uri="{FF2B5EF4-FFF2-40B4-BE49-F238E27FC236}">
                <a16:creationId xmlns:a16="http://schemas.microsoft.com/office/drawing/2014/main" id="{B493B1F7-5491-10AA-8920-5B72F55980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2595" y="1616149"/>
            <a:ext cx="10175357" cy="5092995"/>
          </a:xfrm>
        </p:spPr>
      </p:pic>
    </p:spTree>
    <p:extLst>
      <p:ext uri="{BB962C8B-B14F-4D97-AF65-F5344CB8AC3E}">
        <p14:creationId xmlns:p14="http://schemas.microsoft.com/office/powerpoint/2010/main" val="938182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83A6C-6191-1F91-7C8D-060CB0D9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FDA60-74A2-D0A8-A9E6-1F5703947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1. Integrate with workday, HireRight for BGV.</a:t>
            </a:r>
          </a:p>
          <a:p>
            <a:r>
              <a:rPr lang="en-IN" dirty="0"/>
              <a:t>2. AI interview process.</a:t>
            </a:r>
          </a:p>
          <a:p>
            <a:r>
              <a:rPr lang="en-IN" dirty="0"/>
              <a:t>2. Document archive.</a:t>
            </a:r>
          </a:p>
          <a:p>
            <a:r>
              <a:rPr lang="en-IN" dirty="0"/>
              <a:t>3. Preliminary doc verification using Layout LM for visual verification.</a:t>
            </a:r>
          </a:p>
          <a:p>
            <a:r>
              <a:rPr lang="en-IN" dirty="0"/>
              <a:t>4. Guardrails while using LLMs(Confidential Info).</a:t>
            </a:r>
          </a:p>
          <a:p>
            <a:r>
              <a:rPr lang="en-IN" dirty="0"/>
              <a:t>5. Token handling using SLM &amp; LLM.</a:t>
            </a:r>
          </a:p>
        </p:txBody>
      </p:sp>
    </p:spTree>
    <p:extLst>
      <p:ext uri="{BB962C8B-B14F-4D97-AF65-F5344CB8AC3E}">
        <p14:creationId xmlns:p14="http://schemas.microsoft.com/office/powerpoint/2010/main" val="236968997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53</TotalTime>
  <Words>722</Words>
  <Application>Microsoft Office PowerPoint</Application>
  <PresentationFormat>Widescreen</PresentationFormat>
  <Paragraphs>105</Paragraphs>
  <Slides>10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Aptos</vt:lpstr>
      <vt:lpstr>Aptos Display</vt:lpstr>
      <vt:lpstr>Arial</vt:lpstr>
      <vt:lpstr>Arial Black</vt:lpstr>
      <vt:lpstr>Century Gothic</vt:lpstr>
      <vt:lpstr>Wingdings</vt:lpstr>
      <vt:lpstr>Wingdings 3</vt:lpstr>
      <vt:lpstr>Wisp</vt:lpstr>
      <vt:lpstr>Problem Statement</vt:lpstr>
      <vt:lpstr>Solution</vt:lpstr>
      <vt:lpstr>PowerPoint Presentation</vt:lpstr>
      <vt:lpstr>Screenshot</vt:lpstr>
      <vt:lpstr>Demo -1(Offer Release)</vt:lpstr>
      <vt:lpstr>Demo -2(Offer Declined)</vt:lpstr>
      <vt:lpstr>PowerPoint Presentation</vt:lpstr>
      <vt:lpstr>Sequence Diagram</vt:lpstr>
      <vt:lpstr>Future scope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Statement</dc:title>
  <dc:creator>Koushik Kundu</dc:creator>
  <cp:lastModifiedBy>bikash pandey</cp:lastModifiedBy>
  <cp:revision>13</cp:revision>
  <dcterms:created xsi:type="dcterms:W3CDTF">2025-07-24T13:19:59Z</dcterms:created>
  <dcterms:modified xsi:type="dcterms:W3CDTF">2025-07-24T18:48:47Z</dcterms:modified>
</cp:coreProperties>
</file>

<file path=docProps/thumbnail.jpeg>
</file>